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0693400" cy="15122525"/>
  <p:notesSz cx="6858000" cy="9144000"/>
  <p:defaultTextStyle>
    <a:defPPr>
      <a:defRPr lang="el-GR"/>
    </a:defPPr>
    <a:lvl1pPr marL="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134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426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1403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8537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567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2805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993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7072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3">
          <p15:clr>
            <a:srgbClr val="A4A3A4"/>
          </p15:clr>
        </p15:guide>
        <p15:guide id="2" pos="33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2126" y="-1622"/>
      </p:cViewPr>
      <p:guideLst>
        <p:guide orient="horz" pos="4763"/>
        <p:guide pos="3369"/>
      </p:guideLst>
    </p:cSldViewPr>
  </p:slideViewPr>
  <p:notesTextViewPr>
    <p:cViewPr>
      <p:scale>
        <a:sx n="400" d="100"/>
        <a:sy n="4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02006" y="4697787"/>
            <a:ext cx="9089390" cy="3241542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04010" y="8569432"/>
            <a:ext cx="748538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4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8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5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2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59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7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13/10/2023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13/10/2023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140723" y="1130693"/>
            <a:ext cx="2526686" cy="24084021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60663" y="1130693"/>
            <a:ext cx="7401839" cy="24084021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13/10/2023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13/10/2023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44705" y="9717626"/>
            <a:ext cx="9089390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844705" y="6409575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13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426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140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4853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567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280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5993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9707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13/10/2023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60662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703147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13/10/2023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2" y="3385066"/>
            <a:ext cx="4724775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4672" y="4795800"/>
            <a:ext cx="4724775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432100" y="3385066"/>
            <a:ext cx="4726632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5432100" y="4795800"/>
            <a:ext cx="4726632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13/10/2023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13/10/2023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13/10/2023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2100"/>
            <a:ext cx="3518056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180821" y="602102"/>
            <a:ext cx="5977908" cy="12906656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4671" y="3164531"/>
            <a:ext cx="3518056" cy="10344228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13/10/2023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095982" y="10585768"/>
            <a:ext cx="6416040" cy="12497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095982" y="1351227"/>
            <a:ext cx="6416040" cy="9073515"/>
          </a:xfrm>
        </p:spPr>
        <p:txBody>
          <a:bodyPr/>
          <a:lstStyle>
            <a:lvl1pPr marL="0" indent="0">
              <a:buNone/>
              <a:defRPr sz="5200"/>
            </a:lvl1pPr>
            <a:lvl2pPr marL="737134" indent="0">
              <a:buNone/>
              <a:defRPr sz="4500"/>
            </a:lvl2pPr>
            <a:lvl3pPr marL="1474268" indent="0">
              <a:buNone/>
              <a:defRPr sz="3900"/>
            </a:lvl3pPr>
            <a:lvl4pPr marL="2211403" indent="0">
              <a:buNone/>
              <a:defRPr sz="3200"/>
            </a:lvl4pPr>
            <a:lvl5pPr marL="2948537" indent="0">
              <a:buNone/>
              <a:defRPr sz="3200"/>
            </a:lvl5pPr>
            <a:lvl6pPr marL="3685670" indent="0">
              <a:buNone/>
              <a:defRPr sz="3200"/>
            </a:lvl6pPr>
            <a:lvl7pPr marL="4422805" indent="0">
              <a:buNone/>
              <a:defRPr sz="3200"/>
            </a:lvl7pPr>
            <a:lvl8pPr marL="5159938" indent="0">
              <a:buNone/>
              <a:defRPr sz="3200"/>
            </a:lvl8pPr>
            <a:lvl9pPr marL="5897072" indent="0">
              <a:buNone/>
              <a:defRPr sz="32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095982" y="11835480"/>
            <a:ext cx="6416040" cy="1774795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13/10/2023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Epanserver02\espa_14-20\26_ΔΡΑΣΕΙΣ_ΕΝΙΣΧΥΣΗΣ_ΠΡΟΒΟΛΗ\10_ΕΡΓΑΛΕΙΟΘΗΚΕΣ\ΕΡΓΑΛΕΙΟΘΗΚΗ_ΕΠΙΧ\13.ΥΠΟΧΡΕΩΣΕΙΣ_ΔΗΜΟΣΙΟΤΗΤΑΣ\ergalioyhikiepixΕΠΕΝΔ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763"/>
            <a:ext cx="10694988" cy="15133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  <a:prstGeom prst="rect">
            <a:avLst/>
          </a:prstGeom>
        </p:spPr>
        <p:txBody>
          <a:bodyPr vert="horz" lIns="147427" tIns="73713" rIns="147427" bIns="73713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1" y="3528591"/>
            <a:ext cx="9624060" cy="9980167"/>
          </a:xfrm>
          <a:prstGeom prst="rect">
            <a:avLst/>
          </a:prstGeom>
        </p:spPr>
        <p:txBody>
          <a:bodyPr vert="horz" lIns="147427" tIns="73713" rIns="147427" bIns="73713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34671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3018E-230E-479C-96EF-48C6CCCA17DE}" type="datetimeFigureOut">
              <a:rPr lang="el-GR" smtClean="0"/>
              <a:pPr/>
              <a:t>13/10/2023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653580" y="14016343"/>
            <a:ext cx="3386244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663604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7426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2850" indent="-552850" algn="l" defTabSz="1474268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7843" indent="-460710" algn="l" defTabSz="1474268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283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79970" indent="-368567" algn="l" defTabSz="1474268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103" indent="-368567" algn="l" defTabSz="1474268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4237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1372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2850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5640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134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26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1403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8537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567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2805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5993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7072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882204" y="3888854"/>
            <a:ext cx="9145016" cy="2200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</a:rPr>
              <a:t>επιχείρηση 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</a:rPr>
              <a:t>ΕΜΜ. ΠΑΠΑΔΑΚΗΣ &amp; ΣΙΑ Ο.Ε.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</a:rPr>
              <a:t>που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εδρεύει στην Περιφέρεια 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ΚΡΗΤΗΣ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εντάχθηκε στη Δράση «Εργαλειοθήκη Επιχειρηματικότητας: Εμπόριο - Εστίαση – Εκπαίδευση», προϋπολογισμού 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60 εκατ. Ευρώ. 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Δράση στοχεύει στην ενίσχυση υφιστάμενων μικρών και πολύ μικρών επιχειρήσεων που δραστηριοποιούνται:</a:t>
            </a:r>
          </a:p>
          <a:p>
            <a:pPr algn="just"/>
            <a:endParaRPr lang="el-GR" sz="5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στο λιανικό εμπόριο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στην παροχή υπηρεσιών εστίασης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στην παροχή υπηρεσιών ιδιωτικής εκπαίδευσης – κοινωνικής μέριμνας</a:t>
            </a:r>
          </a:p>
          <a:p>
            <a:pPr algn="just"/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προκειμένου να αναβαθμίσουν το επίπεδο επιχειρησιακής οργάνωσης και λειτουργίας τους.</a:t>
            </a:r>
          </a:p>
          <a:p>
            <a:pPr algn="just"/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Ο συνολικός προϋπολογισμός της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</a:rPr>
              <a:t>επένδυσης είναι 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</a:rPr>
              <a:t>76.319,86 €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</a:rPr>
              <a:t> εκ των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οποίων η δημόσια δαπάνη ανέρχεται σε 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</a:rPr>
              <a:t>38.159,93 €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</a:rPr>
              <a:t> και συγχρηματοδοτείται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από την Ελλάδα και το Ευρωπαϊκό Ταμείο Περιφερειακής Ανάπτυξης της Ευρωπαϊκής Ένωσης. </a:t>
            </a:r>
            <a:endParaRPr lang="el-GR" sz="12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915914" y="6129020"/>
            <a:ext cx="9217024" cy="66248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Το επιχειρηματικό σχέδιο που εγκρίθηκε προς χρηματοδότηση και υλοποιείται, περιλαμβάνει επενδύσεις στις παρακάτω κατηγορίες: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endParaRPr lang="el-GR" sz="1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171450"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Κτιριακές παρεμβάσεις για εξοικονόμηση ενέργειας, αναβάθμιση της υγιεινής και ασφάλειας, διευκόλυνση  προσβασιμότητας</a:t>
            </a:r>
          </a:p>
          <a:p>
            <a:pPr marL="171450"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Μηχανήματα – Εξοπλισμός για εξοικονόμηση ενέργειας, αναβάθμιση υγιεινής και ασφάλειας, ΤΠΕ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Πιστοποίηση Υπηρεσιών – Διαδικασιών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Ψηφιακή προβολή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Μεταφορικά μέσα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Μισθολογικό κόστος εργαζομένων (νέο προσωπικό)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endParaRPr lang="en-US" sz="4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sz="6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Μέσω της συμμετοχής στη Δράση, η επιχείρηση πέτυχε: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βελτίωση της ανταγωνιστικότητας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αύξηση της κερδοφορίας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ενίσχυση της εξωστρέφειας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επέκταση της αγοράς με τη προσθήκη νέων προϊόντων &amp; υπηρεσιών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εξασφάλιση υψηλότερης ποιότητας προϊόντα &amp; υπηρεσίες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αύξηση της παραγωγικότητας &amp; βελτίωση λειτουργικών διαδικασιών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ενίσχυση της επιχειρηματικότητας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δημιουργία / διατήρηση ποιοτικών θέσεων εργασίας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Άλλο…………………………………………………………</a:t>
            </a:r>
          </a:p>
          <a:p>
            <a:pPr>
              <a:lnSpc>
                <a:spcPct val="150000"/>
              </a:lnSpc>
            </a:pPr>
            <a:endParaRPr lang="el-GR" sz="6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 τη συμβολή του ΕΠΑνΕΚ ενισχύθηκε η επιχείρηση αποφέροντας οφέλη στην ανταγωνιστικότητα της χώρας καθώς και στην τοπική οικονομία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</TotalTime>
  <Words>250</Words>
  <Application>Microsoft Office PowerPoint</Application>
  <PresentationFormat>Προσαρμογή</PresentationFormat>
  <Paragraphs>30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6" baseType="lpstr">
      <vt:lpstr>Arial</vt:lpstr>
      <vt:lpstr>Calibri</vt:lpstr>
      <vt:lpstr>Verdana</vt:lpstr>
      <vt:lpstr>Wingdings</vt:lpstr>
      <vt:lpstr>Θέμα του Office</vt:lpstr>
      <vt:lpstr>Παρουσίαση του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Sotiris Katselos</dc:creator>
  <cp:lastModifiedBy>ΓΙΑΝΝΗΣ ΧΑΜΗΛΑΚΗΣ</cp:lastModifiedBy>
  <cp:revision>47</cp:revision>
  <dcterms:created xsi:type="dcterms:W3CDTF">2018-02-13T12:16:57Z</dcterms:created>
  <dcterms:modified xsi:type="dcterms:W3CDTF">2023-10-13T06:37:49Z</dcterms:modified>
</cp:coreProperties>
</file>